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594" r:id="rId3"/>
    <p:sldId id="554" r:id="rId4"/>
    <p:sldId id="615" r:id="rId5"/>
    <p:sldId id="611" r:id="rId6"/>
    <p:sldId id="557" r:id="rId7"/>
    <p:sldId id="558" r:id="rId8"/>
    <p:sldId id="559" r:id="rId9"/>
    <p:sldId id="560" r:id="rId10"/>
    <p:sldId id="612" r:id="rId11"/>
    <p:sldId id="616" r:id="rId12"/>
    <p:sldId id="613" r:id="rId13"/>
    <p:sldId id="617" r:id="rId14"/>
    <p:sldId id="614" r:id="rId15"/>
    <p:sldId id="609" r:id="rId16"/>
  </p:sldIdLst>
  <p:sldSz cx="12192000" cy="6858000"/>
  <p:notesSz cx="6858000" cy="9947275"/>
  <p:embeddedFontLst>
    <p:embeddedFont>
      <p:font typeface="a_PlakatTitul" panose="020B0604020202020204" charset="-52"/>
      <p:bold r:id="rId19"/>
    </p:embeddedFont>
    <p:embeddedFont>
      <p:font typeface="Cambria Math" panose="02040503050406030204" pitchFamily="18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T Sans" panose="020B0604020202020204" charset="-52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D7D"/>
    <a:srgbClr val="3498DB"/>
    <a:srgbClr val="D61C35"/>
    <a:srgbClr val="D6DBE2"/>
    <a:srgbClr val="9BBB59"/>
    <a:srgbClr val="ED9A00"/>
    <a:srgbClr val="22BA59"/>
    <a:srgbClr val="B0B0B0"/>
    <a:srgbClr val="0D75BA"/>
    <a:srgbClr val="E4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9425" autoAdjust="0"/>
  </p:normalViewPr>
  <p:slideViewPr>
    <p:cSldViewPr>
      <p:cViewPr>
        <p:scale>
          <a:sx n="80" d="100"/>
          <a:sy n="80" d="100"/>
        </p:scale>
        <p:origin x="-300" y="-72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3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49694478391292E-2"/>
          <c:y val="0.10171429392950576"/>
          <c:w val="0.89696267081435399"/>
          <c:h val="0.6550609948711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03-4821-A2F3-CCC84FABED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03-4821-A2F3-CCC84FABEDA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03-4821-A2F3-CCC84FABEDA5}"/>
                </c:ext>
              </c:extLst>
            </c:dLbl>
            <c:dLbl>
              <c:idx val="4"/>
              <c:layout>
                <c:manualLayout>
                  <c:x val="-2.7013908579483817E-3"/>
                  <c:y val="8.62561763157745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88-4343-847A-FF2A15B0B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Высокая категория риска</c:v>
                </c:pt>
                <c:pt idx="1">
                  <c:v>Значительная категория риска</c:v>
                </c:pt>
                <c:pt idx="2">
                  <c:v>Средняя категория риска</c:v>
                </c:pt>
                <c:pt idx="3">
                  <c:v>Умеренная категория риска</c:v>
                </c:pt>
                <c:pt idx="4">
                  <c:v>Низкая категория риска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88</c:v>
                </c:pt>
                <c:pt idx="2">
                  <c:v>38</c:v>
                </c:pt>
                <c:pt idx="3">
                  <c:v>194</c:v>
                </c:pt>
                <c:pt idx="4">
                  <c:v>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88-4343-847A-FF2A15B0B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23040"/>
        <c:axId val="110024576"/>
      </c:barChart>
      <c:catAx>
        <c:axId val="11002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0024576"/>
        <c:crosses val="autoZero"/>
        <c:auto val="1"/>
        <c:lblAlgn val="ctr"/>
        <c:lblOffset val="100"/>
        <c:noMultiLvlLbl val="0"/>
      </c:catAx>
      <c:valAx>
        <c:axId val="110024576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002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3.4869427067096954E-2"/>
          <c:y val="2.67424251729748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4.889548186497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9-41A1-B8DD-4FE134C0CAA4}"/>
                </c:ext>
              </c:extLst>
            </c:dLbl>
            <c:dLbl>
              <c:idx val="1"/>
              <c:layout>
                <c:manualLayout>
                  <c:x val="-3.824875898588586E-2"/>
                  <c:y val="-6.356412642446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A9-41A1-B8DD-4FE134C0CAA4}"/>
                </c:ext>
              </c:extLst>
            </c:dLbl>
            <c:dLbl>
              <c:idx val="2"/>
              <c:layout>
                <c:manualLayout>
                  <c:x val="-3.5061362403729618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9-41A1-B8DD-4FE134C0CAA4}"/>
                </c:ext>
              </c:extLst>
            </c:dLbl>
            <c:dLbl>
              <c:idx val="3"/>
              <c:layout>
                <c:manualLayout>
                  <c:x val="-3.1873965821572675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A9-41A1-B8DD-4FE134C0CAA4}"/>
                </c:ext>
              </c:extLst>
            </c:dLbl>
            <c:dLbl>
              <c:idx val="4"/>
              <c:layout>
                <c:manualLayout>
                  <c:x val="-4.4623552150200169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9-41A1-B8DD-4FE134C0C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A9-41A1-B8DD-4FE134C0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32960"/>
        <c:axId val="118234496"/>
      </c:lineChart>
      <c:catAx>
        <c:axId val="11823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118234496"/>
        <c:crosses val="autoZero"/>
        <c:auto val="1"/>
        <c:lblAlgn val="ctr"/>
        <c:lblOffset val="100"/>
        <c:noMultiLvlLbl val="0"/>
      </c:catAx>
      <c:valAx>
        <c:axId val="1182344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1823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2956546221431698E-2"/>
          <c:y val="0.4411392400835519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743625089488814E-2"/>
          <c:y val="5.2484221649982524E-2"/>
          <c:w val="0.8515381999269791"/>
          <c:h val="0.850191355210343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F23-4FCE-9C29-91CA0318AE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270976"/>
        <c:axId val="118278016"/>
      </c:lineChart>
      <c:catAx>
        <c:axId val="11827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278016"/>
        <c:crosses val="autoZero"/>
        <c:auto val="1"/>
        <c:lblAlgn val="ctr"/>
        <c:lblOffset val="100"/>
        <c:noMultiLvlLbl val="0"/>
      </c:catAx>
      <c:valAx>
        <c:axId val="118278016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one"/>
        <c:crossAx val="11827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691719301816882"/>
          <c:y val="0.14173201258756787"/>
          <c:w val="0.28380160479208982"/>
          <c:h val="0.60820553389492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2190039148199"/>
          <c:y val="3.8851663100422052E-3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498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4B-45D4-8168-45531176F1EB}"/>
              </c:ext>
            </c:extLst>
          </c:dPt>
          <c:dPt>
            <c:idx val="1"/>
            <c:bubble3D val="0"/>
            <c:spPr>
              <a:solidFill>
                <a:srgbClr val="D61C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4B-45D4-8168-45531176F1EB}"/>
              </c:ext>
            </c:extLst>
          </c:dPt>
          <c:dPt>
            <c:idx val="2"/>
            <c:bubble3D val="0"/>
            <c:spPr>
              <a:solidFill>
                <a:srgbClr val="1DD6B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4B-45D4-8168-45531176F1EB}"/>
              </c:ext>
            </c:extLst>
          </c:dPt>
          <c:dLbls>
            <c:dLbl>
              <c:idx val="0"/>
              <c:layout>
                <c:manualLayout>
                  <c:x val="-0.38286739488661953"/>
                  <c:y val="7.769454287897542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0981924795550022E-2"/>
                      <c:h val="7.44697685382294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4B-45D4-8168-45531176F1EB}"/>
                </c:ext>
              </c:extLst>
            </c:dLbl>
            <c:dLbl>
              <c:idx val="1"/>
              <c:layout>
                <c:manualLayout>
                  <c:x val="-0.6588689252935902"/>
                  <c:y val="-0.13731086419311739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4B-45D4-8168-45531176F1EB}"/>
                </c:ext>
              </c:extLst>
            </c:dLbl>
            <c:dLbl>
              <c:idx val="2"/>
              <c:layout>
                <c:manualLayout>
                  <c:x val="-0.11047117267824932"/>
                  <c:y val="-0.15443391083246566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7287853138728472E-2"/>
                      <c:h val="6.51871775989884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A4B-45D4-8168-45531176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Тепловые энергоустановки</c:v>
                </c:pt>
                <c:pt idx="1">
                  <c:v>Электроустановки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4B-45D4-8168-45531176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6585350732314"/>
          <c:y val="2.7091552260189496E-2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498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059-48E8-A107-E11B34A2443A}"/>
              </c:ext>
            </c:extLst>
          </c:dPt>
          <c:dPt>
            <c:idx val="1"/>
            <c:bubble3D val="0"/>
            <c:explosion val="11"/>
            <c:spPr>
              <a:solidFill>
                <a:srgbClr val="D61C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59-48E8-A107-E11B34A2443A}"/>
              </c:ext>
            </c:extLst>
          </c:dPt>
          <c:dLbls>
            <c:dLbl>
              <c:idx val="0"/>
              <c:layout>
                <c:manualLayout>
                  <c:x val="-0.16520883921064466"/>
                  <c:y val="-0.1246873666788280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59-48E8-A107-E11B34A2443A}"/>
                </c:ext>
              </c:extLst>
            </c:dLbl>
            <c:dLbl>
              <c:idx val="1"/>
              <c:layout>
                <c:manualLayout>
                  <c:x val="-0.66873273615392859"/>
                  <c:y val="-0.1386776112553332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59-48E8-A107-E11B34A2443A}"/>
                </c:ext>
              </c:extLst>
            </c:dLbl>
            <c:dLbl>
              <c:idx val="2"/>
              <c:layout>
                <c:manualLayout>
                  <c:x val="-5.0711123172106583E-2"/>
                  <c:y val="4.977475425295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9-48E8-A107-E11B34A24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Отказано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59-48E8-A107-E11B34A2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7156982557363"/>
          <c:y val="4.3125258809627212E-2"/>
          <c:w val="0.62752928710545064"/>
          <c:h val="0.8610822028077896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6585350732139"/>
          <c:y val="2.7091552260189496E-2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61C35"/>
            </a:solidFill>
          </c:spPr>
          <c:dPt>
            <c:idx val="0"/>
            <c:bubble3D val="0"/>
            <c:explosion val="9"/>
            <c:spPr>
              <a:solidFill>
                <a:srgbClr val="3498D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CED-4467-A557-65C4B412D9A2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CED-4467-A557-65C4B412D9A2}"/>
              </c:ext>
            </c:extLst>
          </c:dPt>
          <c:dLbls>
            <c:dLbl>
              <c:idx val="0"/>
              <c:layout>
                <c:manualLayout>
                  <c:x val="-0.20079175860896845"/>
                  <c:y val="-0.106317141676726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ED-4467-A557-65C4B412D9A2}"/>
                </c:ext>
              </c:extLst>
            </c:dLbl>
            <c:dLbl>
              <c:idx val="1"/>
              <c:layout>
                <c:manualLayout>
                  <c:x val="-0.6064358790625366"/>
                  <c:y val="0.189939604856811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ED-4467-A557-65C4B412D9A2}"/>
                </c:ext>
              </c:extLst>
            </c:dLbl>
            <c:dLbl>
              <c:idx val="2"/>
              <c:layout>
                <c:manualLayout>
                  <c:x val="3.0585579532479652E-2"/>
                  <c:y val="-0.10177314833068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D-4467-A557-65C4B412D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kern="1200" dirty="0" smtClean="0">
                    <a:solidFill>
                      <a:srgbClr val="0068AB"/>
                    </a:solidFill>
                    <a:latin typeface="a_PlakatTitul" panose="020B0802030202020200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сдано</c:v>
                </c:pt>
                <c:pt idx="1">
                  <c:v>Сдано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2934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ED-4467-A557-65C4B412D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3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2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53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2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0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lIns="91403" tIns="45702" rIns="91403" bIns="4570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4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9"/>
            <a:ext cx="5486400" cy="4476273"/>
          </a:xfrm>
          <a:prstGeom prst="rect">
            <a:avLst/>
          </a:prstGeom>
        </p:spPr>
        <p:txBody>
          <a:bodyPr lIns="91839" tIns="45920" rIns="91839" bIns="4592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36" tIns="45919" rIns="91836" bIns="45919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pPr/>
              <a:t>29.04.2025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9701" y="3501008"/>
            <a:ext cx="7566841" cy="27003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КОНТРОЛЬНОЙ (НАДЗОРНОЙ) ДЕЯТЕЛЬНОСТИ ОТДЕЛА ПО ГОСУДАРСТВЕННОМУ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ЭНЕРГЕТИЧЕСКОМУ НАДЗОРУ ПО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 ИТОГИ ПРОХОЖДЕНИЯ ОСЕННЕ-ЗИМНЕГО ПЕРИОДА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СЕВЕРО-ЗАПАДНОЕ  УПРАВЛЕНИЕ  РОСТЕХНАДЗОРА</a:t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Желтопятов Владимир Александрович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прохождения осеннее-зимнего периода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2820449"/>
            <a:ext cx="2493739" cy="3530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5600" y="163591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27.07.2010 № 190-ФЗ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Теплоснабжении»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73" y="2820449"/>
            <a:ext cx="2503118" cy="35395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1103" y="1584909"/>
            <a:ext cx="4068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энергетики РФ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марта 2013 г. № 103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оценки готовности к отопительному периоду»</a:t>
            </a: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прохождения осеннее-зимнего периода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74016"/>
              </p:ext>
            </p:extLst>
          </p:nvPr>
        </p:nvGraphicFramePr>
        <p:xfrm>
          <a:off x="2639616" y="1628800"/>
          <a:ext cx="66040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="" xmlns:a16="http://schemas.microsoft.com/office/drawing/2014/main" val="2312705772"/>
                    </a:ext>
                  </a:extLst>
                </a:gridCol>
                <a:gridCol w="3302000">
                  <a:extLst>
                    <a:ext uri="{9D8B030D-6E8A-4147-A177-3AD203B41FA5}">
                      <a16:colId xmlns="" xmlns:a16="http://schemas.microsoft.com/office/drawing/2014/main" val="4092438663"/>
                    </a:ext>
                  </a:extLst>
                </a:gridCol>
              </a:tblGrid>
              <a:tr h="75608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544862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образований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6035445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паспорт готовности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796903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 в получении паспорта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912416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Актов готовности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97116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не получившие паспорт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Печорского муниципального округа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308967"/>
                  </a:ext>
                </a:extLst>
              </a:tr>
            </a:tbl>
          </a:graphicData>
        </a:graphic>
      </p:graphicFrame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муниципальных образований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5531" y="2254926"/>
            <a:ext cx="84609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Неготовность теплоснабжающих и (или) теплосетевых организаций к  работе в отопительный период.</a:t>
            </a:r>
          </a:p>
          <a:p>
            <a:pPr marL="360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планы действий по ликвидации последствий аварийных ситуаций с применением электронного моделирования аварийных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сведения в схемах теплоснабжения поселений, городских округов о мероприятиях по установке (приобретению) резервного оборудования, организации совместной работы нескольких источников тепловой энергии на единую тепловую сеть, резервированию тепловых сетей смежных районов поселения, городского округа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теплоснабжающих (теплосетевых)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372" y="1789693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периодическая ревизия и наладка работы водоподготовительного оборудования с привлечением специализированной организации;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техническое освидетельствование специализированной организацией строительных конструкций производственных зданий;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инструментально-визуальное наружное и внутреннее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специализированной организации металлических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дымовых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 котельных;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 штат работников ОПО, не аттестованы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053" y="1789694"/>
            <a:ext cx="4290201" cy="2248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53" y="4233694"/>
            <a:ext cx="4290201" cy="1987468"/>
          </a:xfrm>
          <a:prstGeom prst="rect">
            <a:avLst/>
          </a:prstGeom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0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комиссиях по подготовке и прохождению  к отопительному периоду С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ВЛАСТИ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498" y="1628801"/>
            <a:ext cx="920502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08.06.2024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ИШ/29-794 «О мерах по подготовке объектов жилищно-коммунального-хозяйства и социальной сферы области к отопительному периоду 2024-2025 годов».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365146"/>
            <a:ext cx="3356244" cy="43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571750"/>
            <a:ext cx="3455734" cy="395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9701" y="4185084"/>
            <a:ext cx="7566841" cy="95988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946997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ПОДНАДЗОРНЫЕ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ОРГАНИЗАЦИИ В ОБЛАСТИ ЭНЕРГЕТИКИ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дифференциация по категориям риска) 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01401299"/>
              </p:ext>
            </p:extLst>
          </p:nvPr>
        </p:nvGraphicFramePr>
        <p:xfrm>
          <a:off x="1835698" y="1424193"/>
          <a:ext cx="9264857" cy="441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70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8802981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НАДЗОРНОЙ ДЕЯТЕЛЬНОСТИ 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33821"/>
              </p:ext>
            </p:extLst>
          </p:nvPr>
        </p:nvGraphicFramePr>
        <p:xfrm>
          <a:off x="695401" y="1384693"/>
          <a:ext cx="11139561" cy="5406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5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00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93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093340"/>
                <a:gridCol w="134571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897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п\п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 202</a:t>
                      </a:r>
                      <a:r>
                        <a:rPr lang="en-US" sz="1400" b="0" u="none" strike="noStrike" baseline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u="none" strike="noStrike" baseline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1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Энергетика+   теплоснабжение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ГТС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Строительный надзор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Количество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Плановые проверки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Внеплановые проверки из них: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4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.2.2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 Поручению Правительства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выездные обследования, регулярные обследования ГТС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2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Участие в комиссии органов местного самоуправления по подготовке к ОЗП 2024-2025, проверки муниципальных образований.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Проверки с прокуратурой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7758307"/>
                  </a:ext>
                </a:extLst>
              </a:tr>
              <a:tr h="32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Сумма наложенных штрафов 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673,5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В ХОДЕ КНМ В РАМКАХ ФЕДЕРАЛЬНОГО ГОСУДАРСТВЕННОГО ЭНЕРГЕТИЧЕСКОГО НАДЗОРА В СФЕРЕ ЭЛЕКТРОЭНЕРГЕТИКИ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500" y="1520789"/>
            <a:ext cx="430847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проводов до ветвей деревьев в пролётах между опорами ВЛ менее допустимого;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производится техническое обслуживание и ремонт ВЛ и КТП;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РУ-0,4 кВ установлены предохранители с некалиброванными плавкими вставками;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проложенные заземляющие проводники не защищены от коррозии и не окрашены в черный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pic>
        <p:nvPicPr>
          <p:cNvPr id="2051" name="Picture 3" descr="Z:\ОТДЕЛ ЭНЕРГОНАДЗОРА\2-Желтопятов В.А\Фото Сети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90" y="1389916"/>
            <a:ext cx="2000875" cy="23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ОТДЕЛ ЭНЕРГОНАДЗОРА\2-Желтопятов В.А\Фото Сети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34" y="3945581"/>
            <a:ext cx="2006732" cy="26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ОТДЕЛ ЭНЕРГОНАДЗОРА\2-Желтопятов В.А\Фото Сети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985" y="3917185"/>
            <a:ext cx="1734598" cy="27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:\ОТДЕЛ ЭНЕРГОНАДЗОРА\2-Желтопятов В.А\Фото Сети\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184" y="1389916"/>
            <a:ext cx="1806399" cy="23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368660"/>
            <a:ext cx="7524836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по профилактике нарушений обязательных требований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22464"/>
              </p:ext>
            </p:extLst>
          </p:nvPr>
        </p:nvGraphicFramePr>
        <p:xfrm>
          <a:off x="1811524" y="1592798"/>
          <a:ext cx="8604956" cy="460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8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9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56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п\п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Вид профилактического мероприятия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3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Консультирование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5360" y="467085"/>
            <a:ext cx="8802979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(</a:t>
            </a:r>
            <a:r>
              <a:rPr lang="ru-RU" alt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</a:t>
            </a:r>
            <a:r>
              <a:rPr lang="en-US" alt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alt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0610738"/>
              </p:ext>
            </p:extLst>
          </p:nvPr>
        </p:nvGraphicFramePr>
        <p:xfrm>
          <a:off x="1571498" y="2636913"/>
          <a:ext cx="3984443" cy="198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87674303"/>
              </p:ext>
            </p:extLst>
          </p:nvPr>
        </p:nvGraphicFramePr>
        <p:xfrm>
          <a:off x="5364045" y="1412776"/>
          <a:ext cx="5448479" cy="299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03513" y="5013176"/>
            <a:ext cx="8906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За 12 месяцев </a:t>
            </a:r>
            <a:r>
              <a:rPr lang="ru-RU" sz="1200" b="1" dirty="0" smtClean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2024 </a:t>
            </a:r>
            <a:r>
              <a:rPr lang="ru-RU" sz="12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года: </a:t>
            </a:r>
            <a:br>
              <a:rPr lang="ru-RU" sz="12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Аварий на поднадзорных объектах </a:t>
            </a:r>
            <a:r>
              <a:rPr lang="ru-RU" sz="1400" dirty="0" smtClean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зарегистрировано.</a:t>
            </a:r>
          </a:p>
          <a:p>
            <a:r>
              <a:rPr lang="ru-RU" sz="14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Несчастных случая со смертельным исходом не зарегистрировано</a:t>
            </a: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1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081120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ВЫДАЧЕ РАЗРЕШЕНИЙ НА ДОПУСК В ЭКСПЛУАТАЦИЮ 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57619" y="1711596"/>
            <a:ext cx="6876764" cy="3580496"/>
            <a:chOff x="4268922" y="1796311"/>
            <a:chExt cx="6192690" cy="2900250"/>
          </a:xfrm>
        </p:grpSpPr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52243353"/>
                </p:ext>
              </p:extLst>
            </p:nvPr>
          </p:nvGraphicFramePr>
          <p:xfrm>
            <a:off x="5853097" y="1796311"/>
            <a:ext cx="4608515" cy="2900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" name="Группа 3"/>
            <p:cNvGrpSpPr/>
            <p:nvPr/>
          </p:nvGrpSpPr>
          <p:grpSpPr>
            <a:xfrm>
              <a:off x="4268922" y="1858941"/>
              <a:ext cx="3276366" cy="2218139"/>
              <a:chOff x="4268922" y="1858941"/>
              <a:chExt cx="3276366" cy="2218139"/>
            </a:xfrm>
          </p:grpSpPr>
          <p:cxnSp>
            <p:nvCxnSpPr>
              <p:cNvPr id="75" name="Прямая соединительная линия 63"/>
              <p:cNvCxnSpPr>
                <a:endCxn id="60" idx="3"/>
              </p:cNvCxnSpPr>
              <p:nvPr/>
            </p:nvCxnSpPr>
            <p:spPr>
              <a:xfrm rot="10800000">
                <a:off x="5853100" y="2045919"/>
                <a:ext cx="1512167" cy="34512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268923" y="3843196"/>
                <a:ext cx="1584175" cy="22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Электроустановки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68924" y="1858941"/>
                <a:ext cx="1584176" cy="37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Тепловые энергоустановки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68922" y="2960948"/>
                <a:ext cx="1584177" cy="22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200" b="1" dirty="0">
                  <a:latin typeface="Lato Light" panose="020F0402020204030203" pitchFamily="34" charset="0"/>
                  <a:cs typeface="Lato Light" panose="020F0402020204030203" pitchFamily="34" charset="0"/>
                </a:endParaRPr>
              </a:p>
            </p:txBody>
          </p:sp>
          <p:cxnSp>
            <p:nvCxnSpPr>
              <p:cNvPr id="180" name="Прямая соединительная линия 63"/>
              <p:cNvCxnSpPr>
                <a:endCxn id="59" idx="3"/>
              </p:cNvCxnSpPr>
              <p:nvPr/>
            </p:nvCxnSpPr>
            <p:spPr>
              <a:xfrm rot="10800000">
                <a:off x="5853098" y="3955383"/>
                <a:ext cx="1692190" cy="12169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60229"/>
              </p:ext>
            </p:extLst>
          </p:nvPr>
        </p:nvGraphicFramePr>
        <p:xfrm>
          <a:off x="1631504" y="5085184"/>
          <a:ext cx="8928992" cy="1578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39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Регистрация уведомлений о готовности на ввод в эксплуатацию электроустановок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92855" rtl="0" eaLnBrk="1" latinLnBrk="0" hangingPunct="1"/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Выдача разрешений на допуск в эксплуатацию объектов энергетики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92855" rtl="0" eaLnBrk="1" latinLnBrk="0" hangingPunct="1"/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Регистрация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электролабораторий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согласовании границ охранных зон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электросетевого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35560" y="1628801"/>
            <a:ext cx="7848872" cy="3560481"/>
            <a:chOff x="4232920" y="1808820"/>
            <a:chExt cx="7164796" cy="2556283"/>
          </a:xfrm>
        </p:grpSpPr>
        <p:sp>
          <p:nvSpPr>
            <p:cNvPr id="59" name="TextBox 58"/>
            <p:cNvSpPr txBox="1"/>
            <p:nvPr/>
          </p:nvSpPr>
          <p:spPr>
            <a:xfrm>
              <a:off x="4304928" y="3284984"/>
              <a:ext cx="1152128" cy="1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Отказано</a:t>
              </a:r>
              <a:r>
                <a:rPr lang="ru-RU" sz="1100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endParaRPr lang="ru-RU" sz="1100" b="1" dirty="0">
                <a:solidFill>
                  <a:prstClr val="black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32920" y="2024844"/>
              <a:ext cx="1296144" cy="1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Согласовано</a:t>
              </a:r>
            </a:p>
          </p:txBody>
        </p:sp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1495454"/>
                </p:ext>
              </p:extLst>
            </p:nvPr>
          </p:nvGraphicFramePr>
          <p:xfrm>
            <a:off x="5385048" y="1808820"/>
            <a:ext cx="6012668" cy="25562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15" name="Прямая соединительная линия 63"/>
            <p:cNvCxnSpPr>
              <a:endCxn id="50" idx="3"/>
            </p:cNvCxnSpPr>
            <p:nvPr/>
          </p:nvCxnSpPr>
          <p:spPr>
            <a:xfrm rot="10800000">
              <a:off x="5529064" y="2124282"/>
              <a:ext cx="1620181" cy="2966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>
              <a:endCxn id="59" idx="3"/>
            </p:cNvCxnSpPr>
            <p:nvPr/>
          </p:nvCxnSpPr>
          <p:spPr>
            <a:xfrm rot="10800000">
              <a:off x="5457056" y="3384422"/>
              <a:ext cx="1764197" cy="26060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32172"/>
              </p:ext>
            </p:extLst>
          </p:nvPr>
        </p:nvGraphicFramePr>
        <p:xfrm>
          <a:off x="1559496" y="5229201"/>
          <a:ext cx="9037004" cy="936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4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8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355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Рассмотрено заявлений о согласовании границ охранных зон объектов электросетевого хозяйства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 норм и правил работы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 и теплоустановках 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08099"/>
              </p:ext>
            </p:extLst>
          </p:nvPr>
        </p:nvGraphicFramePr>
        <p:xfrm>
          <a:off x="509511" y="1858941"/>
          <a:ext cx="50405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531605" y="1416251"/>
            <a:ext cx="7200799" cy="3380901"/>
            <a:chOff x="3607689" y="1927341"/>
            <a:chExt cx="6742734" cy="3060340"/>
          </a:xfrm>
        </p:grpSpPr>
        <p:sp>
          <p:nvSpPr>
            <p:cNvPr id="59" name="TextBox 58"/>
            <p:cNvSpPr txBox="1"/>
            <p:nvPr/>
          </p:nvSpPr>
          <p:spPr>
            <a:xfrm>
              <a:off x="3700626" y="4121382"/>
              <a:ext cx="1404156" cy="4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прошли проверку знаний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07689" y="2670842"/>
              <a:ext cx="1497093" cy="4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Прошли проверку знаний</a:t>
              </a:r>
            </a:p>
          </p:txBody>
        </p:sp>
        <p:graphicFrame>
          <p:nvGraphicFramePr>
            <p:cNvPr id="43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86985935"/>
                </p:ext>
              </p:extLst>
            </p:nvPr>
          </p:nvGraphicFramePr>
          <p:xfrm>
            <a:off x="5203021" y="1927341"/>
            <a:ext cx="5147402" cy="3060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15" name="Прямая соединительная линия 63"/>
            <p:cNvCxnSpPr/>
            <p:nvPr/>
          </p:nvCxnSpPr>
          <p:spPr>
            <a:xfrm rot="10800000">
              <a:off x="5198654" y="2880054"/>
              <a:ext cx="1014487" cy="22491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/>
            <p:nvPr/>
          </p:nvCxnSpPr>
          <p:spPr>
            <a:xfrm rot="10800000">
              <a:off x="5198654" y="4328520"/>
              <a:ext cx="1230510" cy="10859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31895"/>
              </p:ext>
            </p:extLst>
          </p:nvPr>
        </p:nvGraphicFramePr>
        <p:xfrm>
          <a:off x="1811525" y="4832708"/>
          <a:ext cx="8604956" cy="1363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0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41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проверке знаний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326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Проверка знаний, всего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326">
                <a:tc>
                  <a:txBody>
                    <a:bodyPr/>
                    <a:lstStyle/>
                    <a:p>
                      <a:pPr marL="0" marR="0" indent="0" algn="l" defTabSz="892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Выдано предостережений по результатам проверки знаний с оценкой - неудовлетворительно</a:t>
                      </a: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5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21771</TotalTime>
  <Words>634</Words>
  <Application>Microsoft Office PowerPoint</Application>
  <PresentationFormat>Произвольный</PresentationFormat>
  <Paragraphs>186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Lato</vt:lpstr>
      <vt:lpstr>a_PlakatTitul</vt:lpstr>
      <vt:lpstr>Times New Roman</vt:lpstr>
      <vt:lpstr>Cambria Math</vt:lpstr>
      <vt:lpstr>Tahoma</vt:lpstr>
      <vt:lpstr>Calibri</vt:lpstr>
      <vt:lpstr>Lato Light</vt:lpstr>
      <vt:lpstr>PT Sans</vt:lpstr>
      <vt:lpstr>Тема Office</vt:lpstr>
      <vt:lpstr>  ИТОГИ КОНТРОЛЬНОЙ (НАДЗОРНОЙ) ДЕЯТЕЛЬНОСТИ ОТДЕЛА ПО ГОСУДАРСТВЕННОМУ  ЭНЕРГЕТИЧЕСКОМУ НАДЗОРУ ПО ПСКОВСКОЙ ОБЛАСТИ ЗА 2024 ГОД. ИТОГИ ПРОХОЖДЕНИЯ ОСЕННЕ-ЗИМНЕГО ПЕРИОДА 2024-2025 ГГ.  СЕВЕРО-ЗАПАДНОЕ  УПРАВЛЕНИЕ  РОСТЕХНАДЗОРА  ДОКЛАДЧИК: Желтопятов Владимир Александрович  </vt:lpstr>
      <vt:lpstr>ПОДНАДЗОРНЫЕ ОРГАНИЗАЦИИ В ОБЛАСТИ ЭНЕРГЕТИКИ (дифференциация по категориям риска) </vt:lpstr>
      <vt:lpstr> ПОКАЗАТЕЛИ НАДЗОРНОЙ ДЕЯТЕЛЬНОСТИ  </vt:lpstr>
      <vt:lpstr>ОСНОВНЫЕ НАРУШЕНИЯ, ВЫЯВЛЕННЫЕ В ХОДЕ КНМ В РАМКАХ ФЕДЕРАЛЬНОГО ГОСУДАРСТВЕННОГО ЭНЕРГЕТИЧЕСКОГО НАДЗОРА В СФЕРЕ ЭЛЕКТРОЭНЕРГЕТИКИ</vt:lpstr>
      <vt:lpstr>Показатели работы по профилактике нарушений обязательных требований</vt:lpstr>
      <vt:lpstr>Презентация PowerPoint</vt:lpstr>
      <vt:lpstr>РАБОТА ПО ВЫДАЧЕ РАЗРЕШЕНИЙ НА ДОПУСК В ЭКСПЛУАТАЦИЮ  ОБЪЕКТОВ ЭНЕРГЕТИКИ</vt:lpstr>
      <vt:lpstr>согласовании границ охранных зон объектов электросетевого хозяйства </vt:lpstr>
      <vt:lpstr>проверка знаний  норм и правил работы в электро- и теплоустановках </vt:lpstr>
      <vt:lpstr>Итоги прохождения осеннее-зимнего периода 2024-2025 гг</vt:lpstr>
      <vt:lpstr>Итоги прохождения осеннее-зимнего периода 2024-2025 гг</vt:lpstr>
      <vt:lpstr>Основные нарушения требований по готовности в отношении муниципальных образований</vt:lpstr>
      <vt:lpstr>Основные нарушения требований по готовности в отношении теплоснабжающих (теплосетевых) организаций</vt:lpstr>
      <vt:lpstr>Участие в комиссиях по подготовке и прохождению  к отопительному периоду С ОРГАНАМИ ВЛАСТИ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Владимир А. Желтопятов</cp:lastModifiedBy>
  <cp:revision>1931</cp:revision>
  <cp:lastPrinted>2023-12-22T06:57:50Z</cp:lastPrinted>
  <dcterms:created xsi:type="dcterms:W3CDTF">2018-02-26T10:08:29Z</dcterms:created>
  <dcterms:modified xsi:type="dcterms:W3CDTF">2025-04-29T11:45:30Z</dcterms:modified>
</cp:coreProperties>
</file>